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65" r:id="rId2"/>
    <p:sldId id="263" r:id="rId3"/>
    <p:sldId id="266" r:id="rId4"/>
    <p:sldId id="258" r:id="rId5"/>
    <p:sldId id="259"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34" autoAdjust="0"/>
    <p:restoredTop sz="94660"/>
  </p:normalViewPr>
  <p:slideViewPr>
    <p:cSldViewPr snapToGrid="0">
      <p:cViewPr>
        <p:scale>
          <a:sx n="76" d="100"/>
          <a:sy n="76" d="100"/>
        </p:scale>
        <p:origin x="-504" y="2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DCACAE-4EC7-493F-9EC7-782436165407}" type="datetimeFigureOut">
              <a:rPr lang="en-US" smtClean="0"/>
              <a:t>2/3/2019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9BDC2C-CA3F-4A7B-A0BB-7C45EB467290}" type="slidenum">
              <a:rPr lang="en-US" smtClean="0"/>
              <a:t>‹#›</a:t>
            </a:fld>
            <a:endParaRPr lang="en-US"/>
          </a:p>
        </p:txBody>
      </p:sp>
    </p:spTree>
    <p:extLst>
      <p:ext uri="{BB962C8B-B14F-4D97-AF65-F5344CB8AC3E}">
        <p14:creationId xmlns:p14="http://schemas.microsoft.com/office/powerpoint/2010/main" val="361343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This is a presentation of a juvenile rehabilitation movie of 1990. The presentation focuses to discus the four learning theories as demonstrated in the movie. </a:t>
            </a:r>
          </a:p>
        </p:txBody>
      </p:sp>
      <p:sp>
        <p:nvSpPr>
          <p:cNvPr id="4" name="Slide Number Placeholder 3"/>
          <p:cNvSpPr>
            <a:spLocks noGrp="1"/>
          </p:cNvSpPr>
          <p:nvPr>
            <p:ph type="sldNum" sz="quarter" idx="10"/>
          </p:nvPr>
        </p:nvSpPr>
        <p:spPr/>
        <p:txBody>
          <a:bodyPr/>
          <a:lstStyle/>
          <a:p>
            <a:fld id="{009BDC2C-CA3F-4A7B-A0BB-7C45EB467290}" type="slidenum">
              <a:rPr lang="en-US" smtClean="0"/>
              <a:t>1</a:t>
            </a:fld>
            <a:endParaRPr lang="en-US"/>
          </a:p>
        </p:txBody>
      </p:sp>
    </p:spTree>
    <p:extLst>
      <p:ext uri="{BB962C8B-B14F-4D97-AF65-F5344CB8AC3E}">
        <p14:creationId xmlns:p14="http://schemas.microsoft.com/office/powerpoint/2010/main" val="524319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first theory is the behaviorism theory which is demonstrated by Vicki Agee as she states that it is an  approach that is based on correcting the behavior of a teenager by making the teenager realize that the previous behavior was wrong and he needs to change. Behaviorism works on the concept of observations of the results of a certain behavior. Regardless of the accusations levelled against behaviorism, behaviorists imply that mental conscious does not exist when addressing this theory. The main objective of behaviorism is the capacity of humans and animals to learn and advance their behaviors. Learning through behaviorism claims that both the animals and humans display three types of behavior namely operant behavior, instinctive behavior, and intelligent behavior. </a:t>
            </a:r>
          </a:p>
          <a:p>
            <a:endParaRPr lang="en-US" dirty="0"/>
          </a:p>
          <a:p>
            <a:endParaRPr lang="en-US" dirty="0"/>
          </a:p>
        </p:txBody>
      </p:sp>
      <p:sp>
        <p:nvSpPr>
          <p:cNvPr id="4" name="Slide Number Placeholder 3"/>
          <p:cNvSpPr>
            <a:spLocks noGrp="1"/>
          </p:cNvSpPr>
          <p:nvPr>
            <p:ph type="sldNum" sz="quarter" idx="10"/>
          </p:nvPr>
        </p:nvSpPr>
        <p:spPr/>
        <p:txBody>
          <a:bodyPr/>
          <a:lstStyle/>
          <a:p>
            <a:fld id="{009BDC2C-CA3F-4A7B-A0BB-7C45EB467290}" type="slidenum">
              <a:rPr lang="en-US" smtClean="0"/>
              <a:t>2</a:t>
            </a:fld>
            <a:endParaRPr lang="en-US"/>
          </a:p>
        </p:txBody>
      </p:sp>
    </p:spTree>
    <p:extLst>
      <p:ext uri="{BB962C8B-B14F-4D97-AF65-F5344CB8AC3E}">
        <p14:creationId xmlns:p14="http://schemas.microsoft.com/office/powerpoint/2010/main" val="2083854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second theory is the social cognitive theory. This theory is also demonstrated by Vicki Agee as she says that the program at Paint Creek is aimed at addressing the shortage of some cognitive specifications such as the low empathy for other people. Social cognitive is based on the principle that certain group of people’s knowledge acquisition, can easily be related to observing other individual within their environmental setting of social interactions. This theory favors the causation model concerning triadic reciprocal determinism . </a:t>
            </a:r>
          </a:p>
          <a:p>
            <a:endParaRPr lang="en-US" dirty="0"/>
          </a:p>
        </p:txBody>
      </p:sp>
      <p:sp>
        <p:nvSpPr>
          <p:cNvPr id="4" name="Slide Number Placeholder 3"/>
          <p:cNvSpPr>
            <a:spLocks noGrp="1"/>
          </p:cNvSpPr>
          <p:nvPr>
            <p:ph type="sldNum" sz="quarter" idx="10"/>
          </p:nvPr>
        </p:nvSpPr>
        <p:spPr/>
        <p:txBody>
          <a:bodyPr/>
          <a:lstStyle/>
          <a:p>
            <a:fld id="{009BDC2C-CA3F-4A7B-A0BB-7C45EB467290}" type="slidenum">
              <a:rPr lang="en-US" smtClean="0"/>
              <a:t>3</a:t>
            </a:fld>
            <a:endParaRPr lang="en-US"/>
          </a:p>
        </p:txBody>
      </p:sp>
    </p:spTree>
    <p:extLst>
      <p:ext uri="{BB962C8B-B14F-4D97-AF65-F5344CB8AC3E}">
        <p14:creationId xmlns:p14="http://schemas.microsoft.com/office/powerpoint/2010/main" val="3267606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theory is the information processing theory. Information processing is accomplished by ensuring the teenagers are given certain roles that enable them gain new dimension of understanding things. As highlighted by on of the teenagers at the rehab, someone at the rehab that was previously exposed to good victim awareness at least has a good understanding of how another victim feels and such a victim is in a good position to help another victim with no good understanding of the environment. The teenager adds that it is through such spirit that it has been possible for him to survive at the rehab (National Institute of </a:t>
            </a:r>
            <a:r>
              <a:rPr lang="en-US" dirty="0" smtClean="0"/>
              <a:t>Justice, </a:t>
            </a:r>
            <a:r>
              <a:rPr lang="en-US" dirty="0"/>
              <a:t>2018</a:t>
            </a:r>
            <a:r>
              <a:rPr lang="en-US" dirty="0" smtClean="0"/>
              <a:t>).</a:t>
            </a:r>
            <a:endParaRPr lang="en-US" dirty="0"/>
          </a:p>
        </p:txBody>
      </p:sp>
      <p:sp>
        <p:nvSpPr>
          <p:cNvPr id="4" name="Slide Number Placeholder 3"/>
          <p:cNvSpPr>
            <a:spLocks noGrp="1"/>
          </p:cNvSpPr>
          <p:nvPr>
            <p:ph type="sldNum" sz="quarter" idx="5"/>
          </p:nvPr>
        </p:nvSpPr>
        <p:spPr/>
        <p:txBody>
          <a:bodyPr/>
          <a:lstStyle/>
          <a:p>
            <a:fld id="{009BDC2C-CA3F-4A7B-A0BB-7C45EB467290}" type="slidenum">
              <a:rPr lang="en-US" smtClean="0"/>
              <a:t>4</a:t>
            </a:fld>
            <a:endParaRPr lang="en-US"/>
          </a:p>
        </p:txBody>
      </p:sp>
    </p:spTree>
    <p:extLst>
      <p:ext uri="{BB962C8B-B14F-4D97-AF65-F5344CB8AC3E}">
        <p14:creationId xmlns:p14="http://schemas.microsoft.com/office/powerpoint/2010/main" val="22610806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fourth and the last theory is the constructivism theory. This theory is promoted at the </a:t>
            </a:r>
            <a:r>
              <a:rPr lang="en-US" sz="1200" b="0" i="0" kern="1200" dirty="0">
                <a:solidFill>
                  <a:schemeClr val="tx1"/>
                </a:solidFill>
                <a:effectLst/>
                <a:latin typeface="+mn-lt"/>
                <a:ea typeface="+mn-ea"/>
                <a:cs typeface="+mn-cs"/>
              </a:rPr>
              <a:t>Paint Creek rehab by making the teenagers accept the mistakes they committed.  Vicki Agee posit that through this theory, the program has been able to enhance the thinking capacities of teenagers as it is believed that thinking controls or runs an individual’s behavior. </a:t>
            </a:r>
            <a:r>
              <a:rPr kumimoji="0" lang="en-US" sz="1200" b="0" i="0" u="none" strike="noStrike" kern="1200" cap="none" spc="0" normalizeH="0" baseline="0" noProof="0" dirty="0">
                <a:ln>
                  <a:noFill/>
                </a:ln>
                <a:solidFill>
                  <a:prstClr val="black"/>
                </a:solidFill>
                <a:effectLst/>
                <a:uLnTx/>
                <a:uFillTx/>
                <a:latin typeface="+mn-lt"/>
                <a:ea typeface="+mn-ea"/>
                <a:cs typeface="+mn-cs"/>
              </a:rPr>
              <a:t>In closing remarks, Vicki Agee explains vividly about the essence of the program in developing victim empathy as one way of encouraging motivation among the teenagers. Vicki Agee argues that it is necessary to take such measures as it is essential in changing the teenagers and it also prevents the children from repeating a reported offense. The behavioral cognitive approach at the rehab center permit the counselors to remind the children of their past conduct and why it is necessary to change completely.</a:t>
            </a:r>
          </a:p>
          <a:p>
            <a:endParaRPr lang="en-US" dirty="0"/>
          </a:p>
        </p:txBody>
      </p:sp>
      <p:sp>
        <p:nvSpPr>
          <p:cNvPr id="4" name="Slide Number Placeholder 3"/>
          <p:cNvSpPr>
            <a:spLocks noGrp="1"/>
          </p:cNvSpPr>
          <p:nvPr>
            <p:ph type="sldNum" sz="quarter" idx="5"/>
          </p:nvPr>
        </p:nvSpPr>
        <p:spPr/>
        <p:txBody>
          <a:bodyPr/>
          <a:lstStyle/>
          <a:p>
            <a:fld id="{009BDC2C-CA3F-4A7B-A0BB-7C45EB467290}" type="slidenum">
              <a:rPr lang="en-US" smtClean="0"/>
              <a:t>5</a:t>
            </a:fld>
            <a:endParaRPr lang="en-US"/>
          </a:p>
        </p:txBody>
      </p:sp>
    </p:spTree>
    <p:extLst>
      <p:ext uri="{BB962C8B-B14F-4D97-AF65-F5344CB8AC3E}">
        <p14:creationId xmlns:p14="http://schemas.microsoft.com/office/powerpoint/2010/main" val="34947181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main objective of the program at the Paint Creek is to work on the principle of modeling and enhancing a learning process based on the perspective of the theory. From the movie James Wilson said that during the study of the movie, three elements were visible among the teenagers. The first element was that every teenager had got a job to do and retain. The second element realized was that the teenagers lived drug and alcohol free life at the rehab. And lastly the teenagers had a great relationship with their parole agents (National Institute of </a:t>
            </a:r>
            <a:r>
              <a:rPr lang="en-US" dirty="0" smtClean="0"/>
              <a:t>Justice, </a:t>
            </a:r>
            <a:r>
              <a:rPr lang="en-US" dirty="0"/>
              <a:t>2018</a:t>
            </a:r>
            <a:r>
              <a:rPr lang="en-US" dirty="0" smtClean="0"/>
              <a:t>).</a:t>
            </a:r>
            <a:endParaRPr lang="en-US" dirty="0"/>
          </a:p>
        </p:txBody>
      </p:sp>
      <p:sp>
        <p:nvSpPr>
          <p:cNvPr id="4" name="Slide Number Placeholder 3"/>
          <p:cNvSpPr>
            <a:spLocks noGrp="1"/>
          </p:cNvSpPr>
          <p:nvPr>
            <p:ph type="sldNum" sz="quarter" idx="5"/>
          </p:nvPr>
        </p:nvSpPr>
        <p:spPr/>
        <p:txBody>
          <a:bodyPr/>
          <a:lstStyle/>
          <a:p>
            <a:fld id="{009BDC2C-CA3F-4A7B-A0BB-7C45EB467290}" type="slidenum">
              <a:rPr lang="en-US" smtClean="0"/>
              <a:t>6</a:t>
            </a:fld>
            <a:endParaRPr lang="en-US"/>
          </a:p>
        </p:txBody>
      </p:sp>
    </p:spTree>
    <p:extLst>
      <p:ext uri="{BB962C8B-B14F-4D97-AF65-F5344CB8AC3E}">
        <p14:creationId xmlns:p14="http://schemas.microsoft.com/office/powerpoint/2010/main" val="1314609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9BDC2C-CA3F-4A7B-A0BB-7C45EB467290}" type="slidenum">
              <a:rPr lang="en-US" smtClean="0"/>
              <a:t>7</a:t>
            </a:fld>
            <a:endParaRPr lang="en-US"/>
          </a:p>
        </p:txBody>
      </p:sp>
    </p:spTree>
    <p:extLst>
      <p:ext uri="{BB962C8B-B14F-4D97-AF65-F5344CB8AC3E}">
        <p14:creationId xmlns:p14="http://schemas.microsoft.com/office/powerpoint/2010/main" val="3648720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C3559632-DDD8-4DF8-B86E-9A62049F5D7C}" type="datetimeFigureOut">
              <a:rPr lang="en-US" smtClean="0"/>
              <a:t>2/3/2019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6B19B0FF-D4EF-422F-B319-FFE6E3203EA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559632-DDD8-4DF8-B86E-9A62049F5D7C}" type="datetimeFigureOut">
              <a:rPr lang="en-US" smtClean="0"/>
              <a:t>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19B0FF-D4EF-422F-B319-FFE6E3203EA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559632-DDD8-4DF8-B86E-9A62049F5D7C}" type="datetimeFigureOut">
              <a:rPr lang="en-US" smtClean="0"/>
              <a:t>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19B0FF-D4EF-422F-B319-FFE6E3203EA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C3559632-DDD8-4DF8-B86E-9A62049F5D7C}" type="datetimeFigureOut">
              <a:rPr lang="en-US" smtClean="0"/>
              <a:t>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19B0FF-D4EF-422F-B319-FFE6E3203EA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C3559632-DDD8-4DF8-B86E-9A62049F5D7C}" type="datetimeFigureOut">
              <a:rPr lang="en-US" smtClean="0"/>
              <a:t>2/3/2019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19B0FF-D4EF-422F-B319-FFE6E3203EA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C3559632-DDD8-4DF8-B86E-9A62049F5D7C}" type="datetimeFigureOut">
              <a:rPr lang="en-US" smtClean="0"/>
              <a:t>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19B0FF-D4EF-422F-B319-FFE6E3203EA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559632-DDD8-4DF8-B86E-9A62049F5D7C}" type="datetimeFigureOut">
              <a:rPr lang="en-US" smtClean="0"/>
              <a:t>2/3/2019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19B0FF-D4EF-422F-B319-FFE6E3203EA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C3559632-DDD8-4DF8-B86E-9A62049F5D7C}" type="datetimeFigureOut">
              <a:rPr lang="en-US" smtClean="0"/>
              <a:t>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19B0FF-D4EF-422F-B319-FFE6E3203EA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559632-DDD8-4DF8-B86E-9A62049F5D7C}" type="datetimeFigureOut">
              <a:rPr lang="en-US" smtClean="0"/>
              <a:t>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69600" y="6356351"/>
            <a:ext cx="812800" cy="365125"/>
          </a:xfrm>
        </p:spPr>
        <p:txBody>
          <a:bodyPr/>
          <a:lstStyle/>
          <a:p>
            <a:fld id="{6B19B0FF-D4EF-422F-B319-FFE6E3203EA7}" type="slidenum">
              <a:rPr lang="en-US" smtClean="0"/>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559632-DDD8-4DF8-B86E-9A62049F5D7C}" type="datetimeFigureOut">
              <a:rPr lang="en-US" smtClean="0"/>
              <a:t>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19B0FF-D4EF-422F-B319-FFE6E3203EA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559632-DDD8-4DF8-B86E-9A62049F5D7C}" type="datetimeFigureOut">
              <a:rPr lang="en-US" smtClean="0"/>
              <a:t>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19B0FF-D4EF-422F-B319-FFE6E3203EA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3559632-DDD8-4DF8-B86E-9A62049F5D7C}" type="datetimeFigureOut">
              <a:rPr lang="en-US" smtClean="0"/>
              <a:t>2/3/2019</a:t>
            </a:fld>
            <a:endParaRPr lang="en-US"/>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B19B0FF-D4EF-422F-B319-FFE6E3203EA7}" type="slidenum">
              <a:rPr lang="en-US" smtClean="0"/>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youtu.be/IPSXb0B0Uko"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a:latin typeface="Times New Roman" pitchFamily="18" charset="0"/>
                <a:cs typeface="Times New Roman" pitchFamily="18" charset="0"/>
              </a:rPr>
              <a:t>Juvenile Rehabilitation</a:t>
            </a:r>
          </a:p>
        </p:txBody>
      </p:sp>
      <p:sp>
        <p:nvSpPr>
          <p:cNvPr id="3" name="Subtitle 2"/>
          <p:cNvSpPr>
            <a:spLocks noGrp="1"/>
          </p:cNvSpPr>
          <p:nvPr>
            <p:ph type="subTitle" idx="1"/>
          </p:nvPr>
        </p:nvSpPr>
        <p:spPr/>
        <p:txBody>
          <a:bodyPr>
            <a:normAutofit/>
          </a:bodyPr>
          <a:lstStyle/>
          <a:p>
            <a:r>
              <a:rPr lang="en-US" sz="3200" dirty="0">
                <a:latin typeface="Times New Roman" pitchFamily="18" charset="0"/>
                <a:cs typeface="Times New Roman" pitchFamily="18" charset="0"/>
              </a:rPr>
              <a:t>Learning Theories</a:t>
            </a:r>
          </a:p>
        </p:txBody>
      </p:sp>
    </p:spTree>
    <p:extLst>
      <p:ext uri="{BB962C8B-B14F-4D97-AF65-F5344CB8AC3E}">
        <p14:creationId xmlns:p14="http://schemas.microsoft.com/office/powerpoint/2010/main" val="1898066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latin typeface="Times New Roman" pitchFamily="18" charset="0"/>
                <a:cs typeface="Times New Roman" pitchFamily="18" charset="0"/>
              </a:rPr>
              <a:t>Behaviorism</a:t>
            </a:r>
          </a:p>
        </p:txBody>
      </p:sp>
      <p:sp>
        <p:nvSpPr>
          <p:cNvPr id="3" name="Content Placeholder 2"/>
          <p:cNvSpPr>
            <a:spLocks noGrp="1"/>
          </p:cNvSpPr>
          <p:nvPr>
            <p:ph idx="1"/>
          </p:nvPr>
        </p:nvSpPr>
        <p:spPr/>
        <p:txBody>
          <a:bodyPr>
            <a:normAutofit fontScale="92500" lnSpcReduction="10000"/>
          </a:bodyPr>
          <a:lstStyle/>
          <a:p>
            <a:pPr marL="914400" indent="-457200">
              <a:lnSpc>
                <a:spcPct val="220000"/>
              </a:lnSpc>
              <a:spcBef>
                <a:spcPts val="0"/>
              </a:spcBef>
              <a:spcAft>
                <a:spcPts val="800"/>
              </a:spcAft>
              <a:buFont typeface="Wingdings" pitchFamily="2" charset="2"/>
              <a:buChar char="Ø"/>
            </a:pPr>
            <a:r>
              <a:rPr lang="en-US" dirty="0">
                <a:latin typeface="Times New Roman" panose="02020603050405020304" pitchFamily="18" charset="0"/>
                <a:ea typeface="Calibri" panose="020F0502020204030204" pitchFamily="34" charset="0"/>
                <a:cs typeface="Times New Roman" panose="02020603050405020304" pitchFamily="18" charset="0"/>
              </a:rPr>
              <a:t>The Behaviorism theory is displayed by Vicki Agee.</a:t>
            </a:r>
          </a:p>
          <a:p>
            <a:pPr marL="914400" indent="-457200">
              <a:lnSpc>
                <a:spcPct val="220000"/>
              </a:lnSpc>
              <a:spcBef>
                <a:spcPts val="0"/>
              </a:spcBef>
              <a:spcAft>
                <a:spcPts val="800"/>
              </a:spcAft>
              <a:buFont typeface="Wingdings" pitchFamily="2" charset="2"/>
              <a:buChar char="Ø"/>
            </a:pPr>
            <a:r>
              <a:rPr lang="en-US" dirty="0">
                <a:latin typeface="Times New Roman" panose="02020603050405020304" pitchFamily="18" charset="0"/>
                <a:ea typeface="Calibri" panose="020F0502020204030204" pitchFamily="34" charset="0"/>
                <a:cs typeface="Times New Roman" panose="02020603050405020304" pitchFamily="18" charset="0"/>
              </a:rPr>
              <a:t>As she explains that it is a theory that equates learning with observable performance. </a:t>
            </a:r>
          </a:p>
          <a:p>
            <a:pPr marL="914400" indent="-457200">
              <a:lnSpc>
                <a:spcPct val="220000"/>
              </a:lnSpc>
              <a:spcBef>
                <a:spcPts val="0"/>
              </a:spcBef>
              <a:spcAft>
                <a:spcPts val="800"/>
              </a:spcAft>
              <a:buFont typeface="Wingdings" pitchFamily="2" charset="2"/>
              <a:buChar char="Ø"/>
            </a:pPr>
            <a:r>
              <a:rPr lang="en-US" dirty="0">
                <a:latin typeface="Times New Roman" panose="02020603050405020304" pitchFamily="18" charset="0"/>
                <a:ea typeface="Calibri" panose="020F0502020204030204" pitchFamily="34" charset="0"/>
                <a:cs typeface="Times New Roman" panose="02020603050405020304" pitchFamily="18" charset="0"/>
              </a:rPr>
              <a:t>With this theory learning is considered an achievement if demonstrated according to the presentation of a certain environmental stimulus.</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707103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ctr" rtl="0">
              <a:lnSpc>
                <a:spcPct val="90000"/>
              </a:lnSpc>
              <a:spcBef>
                <a:spcPct val="0"/>
              </a:spcBef>
            </a:pPr>
            <a:r>
              <a:rPr lang="en-US" sz="4000" dirty="0">
                <a:latin typeface="Times New Roman" pitchFamily="18" charset="0"/>
                <a:cs typeface="Times New Roman" pitchFamily="18" charset="0"/>
              </a:rPr>
              <a:t>Social Cognitive Theory</a:t>
            </a:r>
            <a:br>
              <a:rPr lang="en-US" sz="4000" dirty="0">
                <a:latin typeface="Times New Roman" pitchFamily="18" charset="0"/>
                <a:cs typeface="Times New Roman" pitchFamily="18" charset="0"/>
              </a:rPr>
            </a:b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lvl="1">
              <a:lnSpc>
                <a:spcPct val="220000"/>
              </a:lnSpc>
              <a:buFont typeface="Wingdings" pitchFamily="2" charset="2"/>
              <a:buChar char="Ø"/>
            </a:pPr>
            <a:r>
              <a:rPr lang="en-US" sz="2800" dirty="0">
                <a:latin typeface="Times New Roman" pitchFamily="18" charset="0"/>
                <a:cs typeface="Times New Roman" pitchFamily="18" charset="0"/>
              </a:rPr>
              <a:t>The social cognitive theory is indicated by Vicki Agee. </a:t>
            </a:r>
          </a:p>
          <a:p>
            <a:pPr lvl="1">
              <a:lnSpc>
                <a:spcPct val="220000"/>
              </a:lnSpc>
              <a:buFont typeface="Wingdings" pitchFamily="2" charset="2"/>
              <a:buChar char="Ø"/>
            </a:pPr>
            <a:r>
              <a:rPr lang="en-US" sz="2800" dirty="0">
                <a:latin typeface="Times New Roman" pitchFamily="18" charset="0"/>
                <a:cs typeface="Times New Roman" pitchFamily="18" charset="0"/>
              </a:rPr>
              <a:t>As she explained “And so what we are endeavoring to do is deal with, uh, specific cognitive shortages like uh, low empathy for other individuals”.</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000396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80C260-A984-403B-AECB-88A3F3382B82}"/>
              </a:ext>
            </a:extLst>
          </p:cNvPr>
          <p:cNvSpPr>
            <a:spLocks noGrp="1"/>
          </p:cNvSpPr>
          <p:nvPr>
            <p:ph type="title"/>
          </p:nvPr>
        </p:nvSpPr>
        <p:spPr/>
        <p:txBody>
          <a:bodyPr>
            <a:normAutofit/>
          </a:bodyPr>
          <a:lstStyle/>
          <a:p>
            <a:pPr algn="ctr"/>
            <a:r>
              <a:rPr lang="en-US" sz="4000" dirty="0">
                <a:latin typeface="Times New Roman" pitchFamily="18" charset="0"/>
                <a:cs typeface="Times New Roman" pitchFamily="18" charset="0"/>
              </a:rPr>
              <a:t>Information Processing Theory</a:t>
            </a:r>
          </a:p>
        </p:txBody>
      </p:sp>
      <p:sp>
        <p:nvSpPr>
          <p:cNvPr id="3" name="Content Placeholder 2">
            <a:extLst>
              <a:ext uri="{FF2B5EF4-FFF2-40B4-BE49-F238E27FC236}">
                <a16:creationId xmlns:a16="http://schemas.microsoft.com/office/drawing/2014/main" xmlns="" id="{0BEB1104-8E46-43FE-B125-011E208F8E10}"/>
              </a:ext>
            </a:extLst>
          </p:cNvPr>
          <p:cNvSpPr>
            <a:spLocks noGrp="1"/>
          </p:cNvSpPr>
          <p:nvPr>
            <p:ph idx="1"/>
          </p:nvPr>
        </p:nvSpPr>
        <p:spPr>
          <a:xfrm>
            <a:off x="838200" y="1690688"/>
            <a:ext cx="10515600" cy="4351338"/>
          </a:xfrm>
        </p:spPr>
        <p:txBody>
          <a:bodyPr>
            <a:noAutofit/>
          </a:bodyPr>
          <a:lstStyle/>
          <a:p>
            <a:pPr marL="800100" marR="0" indent="-342900">
              <a:lnSpc>
                <a:spcPct val="150000"/>
              </a:lnSpc>
              <a:spcBef>
                <a:spcPts val="0"/>
              </a:spcBef>
              <a:spcAft>
                <a:spcPts val="800"/>
              </a:spcAft>
              <a:buFont typeface="Wingdings" pitchFamily="2" charset="2"/>
              <a:buChar char="Ø"/>
            </a:pPr>
            <a:r>
              <a:rPr lang="en-US" sz="2000" dirty="0">
                <a:latin typeface="Times New Roman" panose="02020603050405020304" pitchFamily="18" charset="0"/>
                <a:ea typeface="Calibri" panose="020F0502020204030204" pitchFamily="34" charset="0"/>
                <a:cs typeface="Times New Roman" panose="02020603050405020304" pitchFamily="18" charset="0"/>
              </a:rPr>
              <a:t>The information processing is displayed by assigning certain roles.</a:t>
            </a:r>
          </a:p>
          <a:p>
            <a:pPr marL="800100" marR="0" indent="-342900">
              <a:lnSpc>
                <a:spcPct val="150000"/>
              </a:lnSpc>
              <a:spcBef>
                <a:spcPts val="0"/>
              </a:spcBef>
              <a:spcAft>
                <a:spcPts val="800"/>
              </a:spcAft>
              <a:buFont typeface="Wingdings" pitchFamily="2" charset="2"/>
              <a:buChar char="Ø"/>
            </a:pPr>
            <a:r>
              <a:rPr lang="en-US" sz="2000" dirty="0">
                <a:latin typeface="Times New Roman" panose="02020603050405020304" pitchFamily="18" charset="0"/>
                <a:ea typeface="Calibri" panose="020F0502020204030204" pitchFamily="34" charset="0"/>
                <a:cs typeface="Times New Roman" panose="02020603050405020304" pitchFamily="18" charset="0"/>
              </a:rPr>
              <a:t>These roles  help the juveniles get to perceive things from a different dimension.</a:t>
            </a:r>
          </a:p>
          <a:p>
            <a:pPr marL="800100" marR="0" indent="-342900">
              <a:lnSpc>
                <a:spcPct val="150000"/>
              </a:lnSpc>
              <a:spcBef>
                <a:spcPts val="0"/>
              </a:spcBef>
              <a:spcAft>
                <a:spcPts val="800"/>
              </a:spcAft>
              <a:buFont typeface="Wingdings" pitchFamily="2" charset="2"/>
              <a:buChar char="Ø"/>
            </a:pPr>
            <a:r>
              <a:rPr lang="en-US" sz="2000" dirty="0">
                <a:latin typeface="Times New Roman" panose="02020603050405020304" pitchFamily="18" charset="0"/>
                <a:ea typeface="Calibri" panose="020F0502020204030204" pitchFamily="34" charset="0"/>
                <a:cs typeface="Times New Roman" panose="02020603050405020304" pitchFamily="18" charset="0"/>
              </a:rPr>
              <a:t>From the explanation given by one teenager “someone that has previously been exposed to 	good victim awareness, knows who their victims are and can relate to the feelings and has a 	better knowledge and can explain it to somebody who does not understand.</a:t>
            </a:r>
          </a:p>
          <a:p>
            <a:pPr marL="800100" marR="0" indent="-342900">
              <a:lnSpc>
                <a:spcPct val="150000"/>
              </a:lnSpc>
              <a:spcBef>
                <a:spcPts val="0"/>
              </a:spcBef>
              <a:spcAft>
                <a:spcPts val="800"/>
              </a:spcAft>
              <a:buFont typeface="Wingdings" pitchFamily="2" charset="2"/>
              <a:buChar char="Ø"/>
            </a:pPr>
            <a:r>
              <a:rPr lang="en-US" sz="2000" dirty="0">
                <a:latin typeface="Times New Roman" panose="02020603050405020304" pitchFamily="18" charset="0"/>
                <a:ea typeface="Calibri" panose="020F0502020204030204" pitchFamily="34" charset="0"/>
                <a:cs typeface="Times New Roman" panose="02020603050405020304" pitchFamily="18" charset="0"/>
              </a:rPr>
              <a:t>The teenager further adds “So that has enabled me survive here a </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lot” </a:t>
            </a:r>
            <a:r>
              <a:rPr lang="en-US" sz="2000" dirty="0">
                <a:latin typeface="Times New Roman" panose="02020603050405020304" pitchFamily="18" charset="0"/>
                <a:ea typeface="Calibri" panose="020F0502020204030204" pitchFamily="34" charset="0"/>
                <a:cs typeface="Times New Roman" panose="02020603050405020304" pitchFamily="18" charset="0"/>
              </a:rPr>
              <a:t>(National Institute of </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Justice, </a:t>
            </a:r>
            <a:r>
              <a:rPr lang="en-US" sz="2000" dirty="0">
                <a:latin typeface="Times New Roman" panose="02020603050405020304" pitchFamily="18" charset="0"/>
                <a:ea typeface="Calibri" panose="020F0502020204030204" pitchFamily="34" charset="0"/>
                <a:cs typeface="Times New Roman" panose="02020603050405020304" pitchFamily="18" charset="0"/>
              </a:rPr>
              <a:t>2018</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a:t>
            </a: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pP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842595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07891C-12B5-47A8-A12C-36750841B8EF}"/>
              </a:ext>
            </a:extLst>
          </p:cNvPr>
          <p:cNvSpPr>
            <a:spLocks noGrp="1"/>
          </p:cNvSpPr>
          <p:nvPr>
            <p:ph type="title"/>
          </p:nvPr>
        </p:nvSpPr>
        <p:spPr/>
        <p:txBody>
          <a:bodyPr>
            <a:normAutofit/>
          </a:bodyPr>
          <a:lstStyle/>
          <a:p>
            <a:pPr algn="ctr"/>
            <a:r>
              <a:rPr lang="en-US" sz="4000" dirty="0">
                <a:latin typeface="Times New Roman" pitchFamily="18" charset="0"/>
                <a:cs typeface="Times New Roman" pitchFamily="18" charset="0"/>
              </a:rPr>
              <a:t>Constructivism Theory</a:t>
            </a:r>
          </a:p>
        </p:txBody>
      </p:sp>
      <p:sp>
        <p:nvSpPr>
          <p:cNvPr id="3" name="Content Placeholder 2">
            <a:extLst>
              <a:ext uri="{FF2B5EF4-FFF2-40B4-BE49-F238E27FC236}">
                <a16:creationId xmlns:a16="http://schemas.microsoft.com/office/drawing/2014/main" xmlns="" id="{B7875F56-125F-473C-95D9-7ACCE8769FF7}"/>
              </a:ext>
            </a:extLst>
          </p:cNvPr>
          <p:cNvSpPr>
            <a:spLocks noGrp="1"/>
          </p:cNvSpPr>
          <p:nvPr>
            <p:ph idx="1"/>
          </p:nvPr>
        </p:nvSpPr>
        <p:spPr/>
        <p:txBody>
          <a:bodyPr>
            <a:normAutofit/>
          </a:bodyPr>
          <a:lstStyle/>
          <a:p>
            <a:pPr marL="742950" indent="-285750">
              <a:lnSpc>
                <a:spcPct val="200000"/>
              </a:lnSpc>
              <a:spcBef>
                <a:spcPts val="0"/>
              </a:spcBef>
              <a:spcAft>
                <a:spcPts val="800"/>
              </a:spcAft>
              <a:buFont typeface="Wingdings" pitchFamily="2" charset="2"/>
              <a:buChar char="Ø"/>
            </a:pPr>
            <a:r>
              <a:rPr lang="en-US" sz="1600" dirty="0">
                <a:latin typeface="Times New Roman" pitchFamily="18" charset="0"/>
                <a:ea typeface="Calibri" panose="020F0502020204030204" pitchFamily="34" charset="0"/>
                <a:cs typeface="Times New Roman" panose="02020603050405020304" pitchFamily="18" charset="0"/>
              </a:rPr>
              <a:t>The constructivism is demonstrated by making the teenagers stand responsible for the mistake committed. </a:t>
            </a:r>
          </a:p>
          <a:p>
            <a:pPr marL="742950" indent="-285750">
              <a:lnSpc>
                <a:spcPct val="200000"/>
              </a:lnSpc>
              <a:spcBef>
                <a:spcPts val="0"/>
              </a:spcBef>
              <a:spcAft>
                <a:spcPts val="800"/>
              </a:spcAft>
              <a:buFont typeface="Wingdings" pitchFamily="2" charset="2"/>
              <a:buChar char="Ø"/>
            </a:pPr>
            <a:r>
              <a:rPr lang="en-US" sz="1600" dirty="0">
                <a:latin typeface="Times New Roman" pitchFamily="18" charset="0"/>
                <a:ea typeface="Calibri" panose="020F0502020204030204" pitchFamily="34" charset="0"/>
                <a:cs typeface="Times New Roman" panose="02020603050405020304" pitchFamily="18" charset="0"/>
              </a:rPr>
              <a:t>From Vicki Agee’s explanation that in a sense it is an initiative that tackles the thinking patterns of the teenagers because thinking runs behaviors. </a:t>
            </a:r>
          </a:p>
          <a:p>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4210847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B8600A-5D8A-4A64-B660-0DE8B53B60C1}"/>
              </a:ext>
            </a:extLst>
          </p:cNvPr>
          <p:cNvSpPr>
            <a:spLocks noGrp="1"/>
          </p:cNvSpPr>
          <p:nvPr>
            <p:ph type="title"/>
          </p:nvPr>
        </p:nvSpPr>
        <p:spPr/>
        <p:txBody>
          <a:bodyPr>
            <a:normAutofit fontScale="90000"/>
          </a:bodyPr>
          <a:lstStyle/>
          <a:p>
            <a:pPr algn="ctr"/>
            <a:r>
              <a:rPr lang="en-US" sz="4000" dirty="0">
                <a:latin typeface="Times New Roman" pitchFamily="18" charset="0"/>
                <a:cs typeface="Times New Roman" pitchFamily="18" charset="0"/>
              </a:rPr>
              <a:t>How Vicki Agee’s Explanation of how Developing Victim Empathy Creates the Motivation for Change </a:t>
            </a:r>
          </a:p>
        </p:txBody>
      </p:sp>
      <p:sp>
        <p:nvSpPr>
          <p:cNvPr id="3" name="Content Placeholder 2">
            <a:extLst>
              <a:ext uri="{FF2B5EF4-FFF2-40B4-BE49-F238E27FC236}">
                <a16:creationId xmlns:a16="http://schemas.microsoft.com/office/drawing/2014/main" xmlns="" id="{F7BD3DB3-EB20-4514-BD0D-BE0FE532ECCF}"/>
              </a:ext>
            </a:extLst>
          </p:cNvPr>
          <p:cNvSpPr>
            <a:spLocks noGrp="1"/>
          </p:cNvSpPr>
          <p:nvPr>
            <p:ph idx="1"/>
          </p:nvPr>
        </p:nvSpPr>
        <p:spPr>
          <a:xfrm>
            <a:off x="563671" y="1935480"/>
            <a:ext cx="11018729" cy="4922520"/>
          </a:xfrm>
        </p:spPr>
        <p:txBody>
          <a:bodyPr>
            <a:noAutofit/>
          </a:bodyPr>
          <a:lstStyle/>
          <a:p>
            <a:pPr lvl="1">
              <a:lnSpc>
                <a:spcPct val="200000"/>
              </a:lnSpc>
              <a:buFont typeface="Wingdings" pitchFamily="2" charset="2"/>
              <a:buChar char="Ø"/>
            </a:pPr>
            <a:r>
              <a:rPr lang="en-US" sz="1400" dirty="0">
                <a:latin typeface="Times New Roman" pitchFamily="18" charset="0"/>
                <a:cs typeface="Times New Roman" pitchFamily="18" charset="0"/>
              </a:rPr>
              <a:t>Vicki Agee demonstrates comprehensively about how the program introduces the youngsters to the procedure of establishing victim empathy as a means of motivating change among the children.</a:t>
            </a:r>
          </a:p>
          <a:p>
            <a:pPr lvl="1">
              <a:lnSpc>
                <a:spcPct val="200000"/>
              </a:lnSpc>
              <a:buFont typeface="Wingdings" pitchFamily="2" charset="2"/>
              <a:buChar char="Ø"/>
            </a:pPr>
            <a:r>
              <a:rPr lang="en-US" sz="1400" dirty="0">
                <a:latin typeface="Times New Roman" pitchFamily="18" charset="0"/>
                <a:cs typeface="Times New Roman" pitchFamily="18" charset="0"/>
              </a:rPr>
              <a:t> She further states that by doing so they help the juveniles not repeat the offense that land them in problems.</a:t>
            </a:r>
          </a:p>
          <a:p>
            <a:pPr lvl="1">
              <a:lnSpc>
                <a:spcPct val="200000"/>
              </a:lnSpc>
              <a:buFont typeface="Wingdings" pitchFamily="2" charset="2"/>
              <a:buChar char="Ø"/>
            </a:pPr>
            <a:r>
              <a:rPr lang="en-US" sz="1400" dirty="0">
                <a:latin typeface="Times New Roman" pitchFamily="18" charset="0"/>
                <a:cs typeface="Times New Roman" pitchFamily="18" charset="0"/>
              </a:rPr>
              <a:t> The behavioral cognitive overture at Paint Creek imply that the counselors endeavor to make the teenagers understand how their previous behaviors was rotten and that they need to conform. </a:t>
            </a:r>
          </a:p>
          <a:p>
            <a:pPr lvl="1">
              <a:lnSpc>
                <a:spcPct val="200000"/>
              </a:lnSpc>
              <a:buFont typeface="Wingdings" pitchFamily="2" charset="2"/>
              <a:buChar char="Ø"/>
            </a:pPr>
            <a:r>
              <a:rPr lang="en-US" sz="1400" dirty="0">
                <a:latin typeface="Times New Roman" panose="02020603050405020304" pitchFamily="18" charset="0"/>
                <a:ea typeface="Calibri" panose="020F0502020204030204" pitchFamily="34" charset="0"/>
                <a:cs typeface="Times New Roman" panose="02020603050405020304" pitchFamily="18" charset="0"/>
              </a:rPr>
              <a:t>The program at Paint Creek works on the basis of stress modeling and fosters the learning process on the ground of each learning theory perspective. </a:t>
            </a:r>
          </a:p>
          <a:p>
            <a:pPr lvl="1">
              <a:lnSpc>
                <a:spcPct val="200000"/>
              </a:lnSpc>
              <a:buFont typeface="Wingdings" pitchFamily="2" charset="2"/>
              <a:buChar char="Ø"/>
            </a:pPr>
            <a:r>
              <a:rPr lang="en-US" sz="1400" dirty="0">
                <a:latin typeface="Times New Roman" panose="02020603050405020304" pitchFamily="18" charset="0"/>
                <a:ea typeface="Calibri" panose="020F0502020204030204" pitchFamily="34" charset="0"/>
                <a:cs typeface="Times New Roman" panose="02020603050405020304" pitchFamily="18" charset="0"/>
              </a:rPr>
              <a:t>James Wilson explained “We noticed from the movie that three elements were eminent for the success of the children. One was that each had got a task to attend to and retain. </a:t>
            </a:r>
          </a:p>
          <a:p>
            <a:pPr lvl="1">
              <a:lnSpc>
                <a:spcPct val="200000"/>
              </a:lnSpc>
              <a:buFont typeface="Wingdings" pitchFamily="2" charset="2"/>
              <a:buChar char="Ø"/>
            </a:pPr>
            <a:r>
              <a:rPr lang="en-US" sz="1400" dirty="0">
                <a:latin typeface="Times New Roman" panose="02020603050405020304" pitchFamily="18" charset="0"/>
                <a:ea typeface="Calibri" panose="020F0502020204030204" pitchFamily="34" charset="0"/>
                <a:cs typeface="Times New Roman" panose="02020603050405020304" pitchFamily="18" charset="0"/>
              </a:rPr>
              <a:t>Second aspect is that they lived alcohol and drug free life. and third is that they enjoyed an excellent relationship with their parole agent” (National Institute of </a:t>
            </a:r>
            <a:r>
              <a:rPr lang="en-US" sz="1400" dirty="0" smtClean="0">
                <a:latin typeface="Times New Roman" panose="02020603050405020304" pitchFamily="18" charset="0"/>
                <a:ea typeface="Calibri" panose="020F0502020204030204" pitchFamily="34" charset="0"/>
                <a:cs typeface="Times New Roman" panose="02020603050405020304" pitchFamily="18" charset="0"/>
              </a:rPr>
              <a:t>Justice, </a:t>
            </a:r>
            <a:r>
              <a:rPr lang="en-US" sz="1400" dirty="0">
                <a:latin typeface="Times New Roman" panose="02020603050405020304" pitchFamily="18" charset="0"/>
                <a:ea typeface="Calibri" panose="020F0502020204030204" pitchFamily="34" charset="0"/>
                <a:cs typeface="Times New Roman" panose="02020603050405020304" pitchFamily="18" charset="0"/>
              </a:rPr>
              <a:t>2018).</a:t>
            </a:r>
          </a:p>
          <a:p>
            <a:endParaRPr lang="en-US" sz="1400" dirty="0">
              <a:latin typeface="Times New Roman" pitchFamily="18" charset="0"/>
              <a:cs typeface="Times New Roman" pitchFamily="18" charset="0"/>
            </a:endParaRPr>
          </a:p>
        </p:txBody>
      </p:sp>
    </p:spTree>
    <p:extLst>
      <p:ext uri="{BB962C8B-B14F-4D97-AF65-F5344CB8AC3E}">
        <p14:creationId xmlns:p14="http://schemas.microsoft.com/office/powerpoint/2010/main" val="3601544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B40A45-68D1-44BB-A2E0-F698A1E1AD18}"/>
              </a:ext>
            </a:extLst>
          </p:cNvPr>
          <p:cNvSpPr>
            <a:spLocks noGrp="1"/>
          </p:cNvSpPr>
          <p:nvPr>
            <p:ph type="title"/>
          </p:nvPr>
        </p:nvSpPr>
        <p:spPr/>
        <p:txBody>
          <a:bodyPr>
            <a:normAutofit/>
          </a:bodyPr>
          <a:lstStyle/>
          <a:p>
            <a:pPr algn="ctr"/>
            <a:r>
              <a:rPr lang="en-US" sz="4000" dirty="0">
                <a:latin typeface="Times New Roman" pitchFamily="18" charset="0"/>
                <a:cs typeface="Times New Roman" pitchFamily="18" charset="0"/>
              </a:rPr>
              <a:t>Reference </a:t>
            </a:r>
          </a:p>
        </p:txBody>
      </p:sp>
      <p:sp>
        <p:nvSpPr>
          <p:cNvPr id="3" name="Content Placeholder 2">
            <a:extLst>
              <a:ext uri="{FF2B5EF4-FFF2-40B4-BE49-F238E27FC236}">
                <a16:creationId xmlns:a16="http://schemas.microsoft.com/office/drawing/2014/main" xmlns="" id="{5CAA4806-39FA-4778-9A80-D1AF2DFAD18D}"/>
              </a:ext>
            </a:extLst>
          </p:cNvPr>
          <p:cNvSpPr>
            <a:spLocks noGrp="1"/>
          </p:cNvSpPr>
          <p:nvPr>
            <p:ph idx="1"/>
          </p:nvPr>
        </p:nvSpPr>
        <p:spPr/>
        <p:txBody>
          <a:bodyPr>
            <a:normAutofit/>
          </a:bodyPr>
          <a:lstStyle/>
          <a:p>
            <a:pPr marL="0" indent="0">
              <a:lnSpc>
                <a:spcPct val="200000"/>
              </a:lnSpc>
              <a:buNone/>
            </a:pPr>
            <a:r>
              <a:rPr lang="en-US" sz="1200" dirty="0">
                <a:latin typeface="Times New Roman" pitchFamily="18" charset="0"/>
                <a:cs typeface="Times New Roman" pitchFamily="18" charset="0"/>
              </a:rPr>
              <a:t>National Institute of Justice. (2018). Crime File: Juvenile Rehabilitation. Retrieved from </a:t>
            </a:r>
            <a:r>
              <a:rPr lang="en-US" sz="1200" dirty="0">
                <a:latin typeface="Times New Roman" pitchFamily="18" charset="0"/>
                <a:cs typeface="Times New Roman" pitchFamily="18" charset="0"/>
                <a:hlinkClick r:id="rId3"/>
              </a:rPr>
              <a:t>https://youtu.be/IPSXb0B0Uko</a:t>
            </a:r>
            <a:r>
              <a:rPr lang="en-US" sz="1200" dirty="0">
                <a:latin typeface="Times New Roman" pitchFamily="18" charset="0"/>
                <a:cs typeface="Times New Roman" pitchFamily="18" charset="0"/>
              </a:rPr>
              <a:t> </a:t>
            </a:r>
          </a:p>
        </p:txBody>
      </p:sp>
    </p:spTree>
    <p:extLst>
      <p:ext uri="{BB962C8B-B14F-4D97-AF65-F5344CB8AC3E}">
        <p14:creationId xmlns:p14="http://schemas.microsoft.com/office/powerpoint/2010/main" val="17879159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403</TotalTime>
  <Words>877</Words>
  <Application>Microsoft Office PowerPoint</Application>
  <PresentationFormat>Custom</PresentationFormat>
  <Paragraphs>39</Paragraphs>
  <Slides>7</Slides>
  <Notes>7</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Flow</vt:lpstr>
      <vt:lpstr>Juvenile Rehabilitation</vt:lpstr>
      <vt:lpstr>Behaviorism</vt:lpstr>
      <vt:lpstr>Social Cognitive Theory </vt:lpstr>
      <vt:lpstr>Information Processing Theory</vt:lpstr>
      <vt:lpstr>Constructivism Theory</vt:lpstr>
      <vt:lpstr>How Vicki Agee’s Explanation of how Developing Victim Empathy Creates the Motivation for Change </vt:lpstr>
      <vt:lpstr>Reference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Juvenile Rehabilitation</dc:title>
  <dc:creator>Probook</dc:creator>
  <cp:lastModifiedBy>User</cp:lastModifiedBy>
  <cp:revision>29</cp:revision>
  <dcterms:created xsi:type="dcterms:W3CDTF">2019-02-03T11:38:13Z</dcterms:created>
  <dcterms:modified xsi:type="dcterms:W3CDTF">2019-02-03T20:10:23Z</dcterms:modified>
</cp:coreProperties>
</file>